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1" r:id="rId5"/>
    <p:sldId id="274" r:id="rId6"/>
    <p:sldId id="275" r:id="rId7"/>
    <p:sldId id="276" r:id="rId8"/>
    <p:sldId id="277" r:id="rId9"/>
    <p:sldId id="278" r:id="rId10"/>
    <p:sldId id="279" r:id="rId11"/>
    <p:sldId id="28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89611-124E-4414-A35D-0C9C71487104}" v="1" dt="2019-11-11T15:07:35.69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67" d="100"/>
          <a:sy n="67" d="100"/>
        </p:scale>
        <p:origin x="5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e Solle" userId="aa2ec6e0-f6df-41d1-9167-7cd823556c73" providerId="ADAL" clId="{0EE3E519-1FA5-448A-9722-E9AC2D61C524}"/>
    <pc:docChg chg="custSel addSld delSld modSld">
      <pc:chgData name="Marije Solle" userId="aa2ec6e0-f6df-41d1-9167-7cd823556c73" providerId="ADAL" clId="{0EE3E519-1FA5-448A-9722-E9AC2D61C524}" dt="2019-11-11T15:13:14.607" v="702" actId="20577"/>
      <pc:docMkLst>
        <pc:docMk/>
      </pc:docMkLst>
      <pc:sldChg chg="modSp add">
        <pc:chgData name="Marije Solle" userId="aa2ec6e0-f6df-41d1-9167-7cd823556c73" providerId="ADAL" clId="{0EE3E519-1FA5-448A-9722-E9AC2D61C524}" dt="2019-11-11T15:12:25.117" v="534" actId="20577"/>
        <pc:sldMkLst>
          <pc:docMk/>
          <pc:sldMk cId="2993959857" sldId="274"/>
        </pc:sldMkLst>
        <pc:spChg chg="mod">
          <ac:chgData name="Marije Solle" userId="aa2ec6e0-f6df-41d1-9167-7cd823556c73" providerId="ADAL" clId="{0EE3E519-1FA5-448A-9722-E9AC2D61C524}" dt="2019-11-11T15:07:39.396" v="10" actId="20577"/>
          <ac:spMkLst>
            <pc:docMk/>
            <pc:sldMk cId="2993959857" sldId="274"/>
            <ac:spMk id="2" creationId="{EE28B626-C5FD-45A5-AFF3-42B9724FD0F2}"/>
          </ac:spMkLst>
        </pc:spChg>
        <pc:spChg chg="mod">
          <ac:chgData name="Marije Solle" userId="aa2ec6e0-f6df-41d1-9167-7cd823556c73" providerId="ADAL" clId="{0EE3E519-1FA5-448A-9722-E9AC2D61C524}" dt="2019-11-11T15:12:25.117" v="534" actId="20577"/>
          <ac:spMkLst>
            <pc:docMk/>
            <pc:sldMk cId="2993959857" sldId="274"/>
            <ac:spMk id="3" creationId="{E10BD9B3-0EA6-42C0-8FCE-6BE31EB70FD2}"/>
          </ac:spMkLst>
        </pc:spChg>
      </pc:sldChg>
      <pc:sldChg chg="add del">
        <pc:chgData name="Marije Solle" userId="aa2ec6e0-f6df-41d1-9167-7cd823556c73" providerId="ADAL" clId="{0EE3E519-1FA5-448A-9722-E9AC2D61C524}" dt="2019-11-11T15:09:50.182" v="466" actId="2696"/>
        <pc:sldMkLst>
          <pc:docMk/>
          <pc:sldMk cId="3738008820" sldId="275"/>
        </pc:sldMkLst>
      </pc:sldChg>
      <pc:sldChg chg="add">
        <pc:chgData name="Marije Solle" userId="aa2ec6e0-f6df-41d1-9167-7cd823556c73" providerId="ADAL" clId="{0EE3E519-1FA5-448A-9722-E9AC2D61C524}" dt="2019-11-11T15:10:34.905" v="498"/>
        <pc:sldMkLst>
          <pc:docMk/>
          <pc:sldMk cId="1408352795" sldId="276"/>
        </pc:sldMkLst>
      </pc:sldChg>
      <pc:sldChg chg="add">
        <pc:chgData name="Marije Solle" userId="aa2ec6e0-f6df-41d1-9167-7cd823556c73" providerId="ADAL" clId="{0EE3E519-1FA5-448A-9722-E9AC2D61C524}" dt="2019-11-11T15:10:43.544" v="499"/>
        <pc:sldMkLst>
          <pc:docMk/>
          <pc:sldMk cId="4000933615" sldId="277"/>
        </pc:sldMkLst>
      </pc:sldChg>
      <pc:sldChg chg="add">
        <pc:chgData name="Marije Solle" userId="aa2ec6e0-f6df-41d1-9167-7cd823556c73" providerId="ADAL" clId="{0EE3E519-1FA5-448A-9722-E9AC2D61C524}" dt="2019-11-11T15:10:51.426" v="500"/>
        <pc:sldMkLst>
          <pc:docMk/>
          <pc:sldMk cId="1015105405" sldId="278"/>
        </pc:sldMkLst>
      </pc:sldChg>
      <pc:sldChg chg="add">
        <pc:chgData name="Marije Solle" userId="aa2ec6e0-f6df-41d1-9167-7cd823556c73" providerId="ADAL" clId="{0EE3E519-1FA5-448A-9722-E9AC2D61C524}" dt="2019-11-11T15:11:01.084" v="501"/>
        <pc:sldMkLst>
          <pc:docMk/>
          <pc:sldMk cId="1176637719" sldId="279"/>
        </pc:sldMkLst>
      </pc:sldChg>
      <pc:sldChg chg="modSp add">
        <pc:chgData name="Marije Solle" userId="aa2ec6e0-f6df-41d1-9167-7cd823556c73" providerId="ADAL" clId="{0EE3E519-1FA5-448A-9722-E9AC2D61C524}" dt="2019-11-11T15:13:14.607" v="702" actId="20577"/>
        <pc:sldMkLst>
          <pc:docMk/>
          <pc:sldMk cId="977063595" sldId="280"/>
        </pc:sldMkLst>
        <pc:spChg chg="mod">
          <ac:chgData name="Marije Solle" userId="aa2ec6e0-f6df-41d1-9167-7cd823556c73" providerId="ADAL" clId="{0EE3E519-1FA5-448A-9722-E9AC2D61C524}" dt="2019-11-11T15:12:41.838" v="545" actId="20577"/>
          <ac:spMkLst>
            <pc:docMk/>
            <pc:sldMk cId="977063595" sldId="280"/>
            <ac:spMk id="2" creationId="{C072D566-7E3B-48D9-84DA-05947F2F6447}"/>
          </ac:spMkLst>
        </pc:spChg>
        <pc:spChg chg="mod">
          <ac:chgData name="Marije Solle" userId="aa2ec6e0-f6df-41d1-9167-7cd823556c73" providerId="ADAL" clId="{0EE3E519-1FA5-448A-9722-E9AC2D61C524}" dt="2019-11-11T15:13:14.607" v="702" actId="20577"/>
          <ac:spMkLst>
            <pc:docMk/>
            <pc:sldMk cId="977063595" sldId="280"/>
            <ac:spMk id="3" creationId="{CBF20BAD-5E67-4DB7-8F00-7C00C9FC4F3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11/11/2019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NjTxQy_U3a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cBdEEzZvOY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FMnhyGozLy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CC7q6wE89y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Stromingen in de Psychologie</a:t>
            </a:r>
          </a:p>
        </p:txBody>
      </p:sp>
      <p:sp>
        <p:nvSpPr>
          <p:cNvPr id="3" name="Ondertitel 2"/>
          <p:cNvSpPr>
            <a:spLocks noGrp="1"/>
          </p:cNvSpPr>
          <p:nvPr>
            <p:ph type="subTitle" idx="1"/>
          </p:nvPr>
        </p:nvSpPr>
        <p:spPr/>
        <p:txBody>
          <a:bodyPr/>
          <a:lstStyle/>
          <a:p>
            <a:r>
              <a:rPr lang="nl-NL" dirty="0"/>
              <a:t> Periode 6 -  Les 2</a:t>
            </a:r>
          </a:p>
        </p:txBody>
      </p:sp>
    </p:spTree>
    <p:extLst>
      <p:ext uri="{BB962C8B-B14F-4D97-AF65-F5344CB8AC3E}">
        <p14:creationId xmlns:p14="http://schemas.microsoft.com/office/powerpoint/2010/main" val="418809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Albert </a:t>
            </a:r>
            <a:r>
              <a:rPr lang="nl-NL" dirty="0" err="1"/>
              <a:t>Bandura</a:t>
            </a:r>
            <a:r>
              <a:rPr lang="nl-NL" dirty="0"/>
              <a:t> (1925)</a:t>
            </a:r>
          </a:p>
        </p:txBody>
      </p:sp>
      <p:sp>
        <p:nvSpPr>
          <p:cNvPr id="3" name="Tijdelijke aanduiding voor inhoud 2"/>
          <p:cNvSpPr>
            <a:spLocks noGrp="1"/>
          </p:cNvSpPr>
          <p:nvPr>
            <p:ph idx="1"/>
          </p:nvPr>
        </p:nvSpPr>
        <p:spPr/>
        <p:txBody>
          <a:bodyPr>
            <a:normAutofit lnSpcReduction="10000"/>
          </a:bodyPr>
          <a:lstStyle/>
          <a:p>
            <a:r>
              <a:rPr lang="nl-NL" dirty="0"/>
              <a:t>Albert </a:t>
            </a:r>
            <a:r>
              <a:rPr lang="nl-NL" dirty="0" err="1"/>
              <a:t>Bandura</a:t>
            </a:r>
            <a:r>
              <a:rPr lang="nl-NL" dirty="0"/>
              <a:t> sloot op voorgaande theorieën aan en is eveneens een behaviorist. Hij stelt dat gedrag wordt aangeleerd door </a:t>
            </a:r>
            <a:r>
              <a:rPr lang="nl-NL" dirty="0" err="1"/>
              <a:t>model-leren</a:t>
            </a:r>
            <a:r>
              <a:rPr lang="nl-NL" dirty="0"/>
              <a:t>.</a:t>
            </a:r>
          </a:p>
          <a:p>
            <a:r>
              <a:rPr lang="nl-NL" dirty="0"/>
              <a:t>Zijn experiment? </a:t>
            </a:r>
            <a:r>
              <a:rPr lang="nl-NL" dirty="0">
                <a:sym typeface="Wingdings" panose="05000000000000000000" pitchFamily="2" charset="2"/>
              </a:rPr>
              <a:t> </a:t>
            </a:r>
            <a:r>
              <a:rPr lang="nl-NL" dirty="0">
                <a:sym typeface="Wingdings" panose="05000000000000000000" pitchFamily="2" charset="2"/>
                <a:hlinkClick r:id="rId2"/>
              </a:rPr>
              <a:t>https://www.youtube.com/watch?v=NjTxQy_U3ac</a:t>
            </a:r>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Kinderen observeren het gedrag van anderen in hun omgeving en imiteren het vervolgens. </a:t>
            </a:r>
          </a:p>
          <a:p>
            <a:r>
              <a:rPr lang="nl-NL" dirty="0">
                <a:sym typeface="Wingdings" panose="05000000000000000000" pitchFamily="2" charset="2"/>
              </a:rPr>
              <a:t>Ze zien dat goed gedrag wordt beloond? Ze zullen het zelf ook gaan uitproberen. </a:t>
            </a:r>
          </a:p>
          <a:p>
            <a:r>
              <a:rPr lang="nl-NL" dirty="0">
                <a:sym typeface="Wingdings" panose="05000000000000000000" pitchFamily="2" charset="2"/>
              </a:rPr>
              <a:t>Ze zien dat moeder haar emotie niet onder controle kan houden en in huilen uitbarst? Het kind denkt dat dit normaal is.</a:t>
            </a:r>
          </a:p>
          <a:p>
            <a:r>
              <a:rPr lang="nl-NL" dirty="0">
                <a:sym typeface="Wingdings" panose="05000000000000000000" pitchFamily="2" charset="2"/>
              </a:rPr>
              <a:t>De sociale omgeving speelt hierbij de belangrijkste en grootste rol!</a:t>
            </a:r>
          </a:p>
        </p:txBody>
      </p:sp>
    </p:spTree>
    <p:extLst>
      <p:ext uri="{BB962C8B-B14F-4D97-AF65-F5344CB8AC3E}">
        <p14:creationId xmlns:p14="http://schemas.microsoft.com/office/powerpoint/2010/main" val="1176637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72D566-7E3B-48D9-84DA-05947F2F6447}"/>
              </a:ext>
            </a:extLst>
          </p:cNvPr>
          <p:cNvSpPr>
            <a:spLocks noGrp="1"/>
          </p:cNvSpPr>
          <p:nvPr>
            <p:ph type="title"/>
          </p:nvPr>
        </p:nvSpPr>
        <p:spPr/>
        <p:txBody>
          <a:bodyPr/>
          <a:lstStyle/>
          <a:p>
            <a:r>
              <a:rPr lang="nl-NL" dirty="0"/>
              <a:t>Afsluiting</a:t>
            </a:r>
          </a:p>
        </p:txBody>
      </p:sp>
      <p:sp>
        <p:nvSpPr>
          <p:cNvPr id="3" name="Tijdelijke aanduiding voor inhoud 2">
            <a:extLst>
              <a:ext uri="{FF2B5EF4-FFF2-40B4-BE49-F238E27FC236}">
                <a16:creationId xmlns:a16="http://schemas.microsoft.com/office/drawing/2014/main" id="{CBF20BAD-5E67-4DB7-8F00-7C00C9FC4F30}"/>
              </a:ext>
            </a:extLst>
          </p:cNvPr>
          <p:cNvSpPr>
            <a:spLocks noGrp="1"/>
          </p:cNvSpPr>
          <p:nvPr>
            <p:ph idx="1"/>
          </p:nvPr>
        </p:nvSpPr>
        <p:spPr/>
        <p:txBody>
          <a:bodyPr/>
          <a:lstStyle/>
          <a:p>
            <a:r>
              <a:rPr lang="nl-NL" dirty="0"/>
              <a:t>Het behaviorisme staat voor…. ?</a:t>
            </a:r>
          </a:p>
          <a:p>
            <a:r>
              <a:rPr lang="nl-NL" dirty="0"/>
              <a:t>Welke namen hebben we gehad? En wat hebben ze onderzocht?</a:t>
            </a:r>
          </a:p>
          <a:p>
            <a:endParaRPr lang="nl-NL" dirty="0"/>
          </a:p>
          <a:p>
            <a:endParaRPr lang="nl-NL" dirty="0"/>
          </a:p>
          <a:p>
            <a:r>
              <a:rPr lang="nl-NL" dirty="0"/>
              <a:t>Volgende week: Humanisme en </a:t>
            </a:r>
            <a:r>
              <a:rPr lang="nl-NL"/>
              <a:t>positieve psychologie</a:t>
            </a:r>
          </a:p>
        </p:txBody>
      </p:sp>
    </p:spTree>
    <p:extLst>
      <p:ext uri="{BB962C8B-B14F-4D97-AF65-F5344CB8AC3E}">
        <p14:creationId xmlns:p14="http://schemas.microsoft.com/office/powerpoint/2010/main" val="977063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34B8E3-1BB9-4662-9FC9-57A37D2C86C2}"/>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997A9551-75C3-4AF8-9870-48E7E8954D18}"/>
              </a:ext>
            </a:extLst>
          </p:cNvPr>
          <p:cNvSpPr>
            <a:spLocks noGrp="1"/>
          </p:cNvSpPr>
          <p:nvPr>
            <p:ph idx="1"/>
          </p:nvPr>
        </p:nvSpPr>
        <p:spPr/>
        <p:txBody>
          <a:bodyPr>
            <a:normAutofit lnSpcReduction="10000"/>
          </a:bodyPr>
          <a:lstStyle/>
          <a:p>
            <a:pPr>
              <a:buFont typeface="Wingdings" panose="05000000000000000000" pitchFamily="2" charset="2"/>
              <a:buChar char="Ø"/>
            </a:pPr>
            <a:r>
              <a:rPr lang="nl-NL" dirty="0"/>
              <a:t> Herhaling vorige week</a:t>
            </a:r>
          </a:p>
          <a:p>
            <a:pPr>
              <a:buFont typeface="Wingdings" panose="05000000000000000000" pitchFamily="2" charset="2"/>
              <a:buChar char="Ø"/>
            </a:pPr>
            <a:r>
              <a:rPr lang="nl-NL" dirty="0"/>
              <a:t> Behaviorisme</a:t>
            </a:r>
          </a:p>
          <a:p>
            <a:pPr>
              <a:buFont typeface="Wingdings" panose="05000000000000000000" pitchFamily="2" charset="2"/>
              <a:buChar char="Ø"/>
            </a:pPr>
            <a:r>
              <a:rPr lang="nl-NL" dirty="0"/>
              <a:t> Opdracht namen</a:t>
            </a:r>
          </a:p>
          <a:p>
            <a:pPr>
              <a:buFont typeface="Wingdings" panose="05000000000000000000" pitchFamily="2" charset="2"/>
              <a:buChar char="Ø"/>
            </a:pPr>
            <a:r>
              <a:rPr lang="nl-NL" dirty="0"/>
              <a:t>Ivan Pavlov</a:t>
            </a:r>
          </a:p>
          <a:p>
            <a:pPr>
              <a:buFont typeface="Wingdings" panose="05000000000000000000" pitchFamily="2" charset="2"/>
              <a:buChar char="Ø"/>
            </a:pPr>
            <a:r>
              <a:rPr lang="nl-NL" dirty="0"/>
              <a:t>John Watson</a:t>
            </a:r>
          </a:p>
          <a:p>
            <a:pPr>
              <a:buFont typeface="Wingdings" panose="05000000000000000000" pitchFamily="2" charset="2"/>
              <a:buChar char="Ø"/>
            </a:pPr>
            <a:r>
              <a:rPr lang="nl-NL" dirty="0"/>
              <a:t>Edward </a:t>
            </a:r>
            <a:r>
              <a:rPr lang="nl-NL" dirty="0" err="1"/>
              <a:t>Thorndike</a:t>
            </a:r>
            <a:endParaRPr lang="nl-NL" dirty="0"/>
          </a:p>
          <a:p>
            <a:pPr>
              <a:buFont typeface="Wingdings" panose="05000000000000000000" pitchFamily="2" charset="2"/>
              <a:buChar char="Ø"/>
            </a:pPr>
            <a:r>
              <a:rPr lang="nl-NL" dirty="0" err="1"/>
              <a:t>Burrhus</a:t>
            </a:r>
            <a:r>
              <a:rPr lang="nl-NL" dirty="0"/>
              <a:t> Skinner</a:t>
            </a:r>
          </a:p>
          <a:p>
            <a:pPr>
              <a:buFont typeface="Wingdings" panose="05000000000000000000" pitchFamily="2" charset="2"/>
              <a:buChar char="Ø"/>
            </a:pPr>
            <a:r>
              <a:rPr lang="nl-NL" dirty="0"/>
              <a:t>Albert </a:t>
            </a:r>
            <a:r>
              <a:rPr lang="nl-NL" dirty="0" err="1"/>
              <a:t>Bandura</a:t>
            </a:r>
            <a:endParaRPr lang="nl-NL" dirty="0"/>
          </a:p>
          <a:p>
            <a:pPr>
              <a:buFont typeface="Wingdings" panose="05000000000000000000" pitchFamily="2" charset="2"/>
              <a:buChar char="Ø"/>
            </a:pPr>
            <a:r>
              <a:rPr lang="nl-NL" dirty="0"/>
              <a:t>Afsluiting</a:t>
            </a:r>
          </a:p>
        </p:txBody>
      </p:sp>
    </p:spTree>
    <p:extLst>
      <p:ext uri="{BB962C8B-B14F-4D97-AF65-F5344CB8AC3E}">
        <p14:creationId xmlns:p14="http://schemas.microsoft.com/office/powerpoint/2010/main" val="304305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A4255-BEED-4113-B27E-D031D2717F11}"/>
              </a:ext>
            </a:extLst>
          </p:cNvPr>
          <p:cNvSpPr>
            <a:spLocks noGrp="1"/>
          </p:cNvSpPr>
          <p:nvPr>
            <p:ph type="title"/>
          </p:nvPr>
        </p:nvSpPr>
        <p:spPr>
          <a:xfrm>
            <a:off x="1024128" y="585216"/>
            <a:ext cx="5027048" cy="1499616"/>
          </a:xfrm>
        </p:spPr>
        <p:txBody>
          <a:bodyPr>
            <a:normAutofit/>
          </a:bodyPr>
          <a:lstStyle/>
          <a:p>
            <a:r>
              <a:rPr lang="nl-NL"/>
              <a:t>Vorige week…</a:t>
            </a:r>
          </a:p>
        </p:txBody>
      </p:sp>
      <p:sp>
        <p:nvSpPr>
          <p:cNvPr id="8" name="Content Placeholder 7">
            <a:extLst>
              <a:ext uri="{FF2B5EF4-FFF2-40B4-BE49-F238E27FC236}">
                <a16:creationId xmlns:a16="http://schemas.microsoft.com/office/drawing/2014/main" id="{5ACD431F-59E9-491A-9857-71B1C770D7A0}"/>
              </a:ext>
            </a:extLst>
          </p:cNvPr>
          <p:cNvSpPr>
            <a:spLocks noGrp="1"/>
          </p:cNvSpPr>
          <p:nvPr>
            <p:ph idx="1"/>
          </p:nvPr>
        </p:nvSpPr>
        <p:spPr>
          <a:xfrm>
            <a:off x="1024129" y="2286000"/>
            <a:ext cx="5027048" cy="4023360"/>
          </a:xfrm>
        </p:spPr>
        <p:txBody>
          <a:bodyPr>
            <a:normAutofit/>
          </a:bodyPr>
          <a:lstStyle/>
          <a:p>
            <a:pPr>
              <a:buFont typeface="Wingdings" panose="05000000000000000000" pitchFamily="2" charset="2"/>
              <a:buChar char="Ø"/>
            </a:pPr>
            <a:r>
              <a:rPr lang="en-US" sz="2000"/>
              <a:t> Psychoanalyse</a:t>
            </a:r>
          </a:p>
          <a:p>
            <a:pPr>
              <a:buFont typeface="Wingdings" panose="05000000000000000000" pitchFamily="2" charset="2"/>
              <a:buChar char="Ø"/>
            </a:pPr>
            <a:endParaRPr lang="en-US" sz="2000"/>
          </a:p>
          <a:p>
            <a:pPr>
              <a:buFont typeface="Wingdings" panose="05000000000000000000" pitchFamily="2" charset="2"/>
              <a:buChar char="Ø"/>
            </a:pPr>
            <a:r>
              <a:rPr lang="en-US" sz="2000"/>
              <a:t> Sigmund Freud</a:t>
            </a:r>
          </a:p>
          <a:p>
            <a:pPr>
              <a:buFont typeface="Wingdings" panose="05000000000000000000" pitchFamily="2" charset="2"/>
              <a:buChar char="Ø"/>
            </a:pPr>
            <a:endParaRPr lang="en-US" sz="2000"/>
          </a:p>
          <a:p>
            <a:pPr>
              <a:buFont typeface="Wingdings" panose="05000000000000000000" pitchFamily="2" charset="2"/>
              <a:buChar char="Ø"/>
            </a:pPr>
            <a:r>
              <a:rPr lang="en-US" sz="2000"/>
              <a:t> John Bowlby</a:t>
            </a:r>
          </a:p>
          <a:p>
            <a:pPr>
              <a:buFont typeface="Wingdings" panose="05000000000000000000" pitchFamily="2" charset="2"/>
              <a:buChar char="Ø"/>
            </a:pPr>
            <a:endParaRPr lang="en-US" sz="2000"/>
          </a:p>
          <a:p>
            <a:pPr>
              <a:buFont typeface="Wingdings" panose="05000000000000000000" pitchFamily="2" charset="2"/>
              <a:buChar char="Ø"/>
            </a:pPr>
            <a:r>
              <a:rPr lang="en-US" sz="2000"/>
              <a:t>Mary Ainsworth</a:t>
            </a:r>
          </a:p>
        </p:txBody>
      </p:sp>
      <p:pic>
        <p:nvPicPr>
          <p:cNvPr id="6" name="Afbeelding 5" descr="Afbeelding met man, persoon, foto, dragen&#10;&#10;Automatisch gegenereerde beschrijving">
            <a:extLst>
              <a:ext uri="{FF2B5EF4-FFF2-40B4-BE49-F238E27FC236}">
                <a16:creationId xmlns:a16="http://schemas.microsoft.com/office/drawing/2014/main" id="{47148499-D12E-4354-B990-4B5959B6400C}"/>
              </a:ext>
            </a:extLst>
          </p:cNvPr>
          <p:cNvPicPr>
            <a:picLocks noChangeAspect="1"/>
          </p:cNvPicPr>
          <p:nvPr/>
        </p:nvPicPr>
        <p:blipFill rotWithShape="1">
          <a:blip r:embed="rId2"/>
          <a:srcRect r="-4" b="10342"/>
          <a:stretch/>
        </p:blipFill>
        <p:spPr>
          <a:xfrm>
            <a:off x="6408277" y="481264"/>
            <a:ext cx="2213811" cy="2855799"/>
          </a:xfrm>
          <a:prstGeom prst="rect">
            <a:avLst/>
          </a:prstGeom>
        </p:spPr>
      </p:pic>
      <p:pic>
        <p:nvPicPr>
          <p:cNvPr id="9" name="Afbeelding 8" descr="Afbeelding met persoon, foto, binnen, muur&#10;&#10;Automatisch gegenereerde beschrijving">
            <a:extLst>
              <a:ext uri="{FF2B5EF4-FFF2-40B4-BE49-F238E27FC236}">
                <a16:creationId xmlns:a16="http://schemas.microsoft.com/office/drawing/2014/main" id="{B405B927-B6E2-41CB-B30E-EFA285009D56}"/>
              </a:ext>
            </a:extLst>
          </p:cNvPr>
          <p:cNvPicPr>
            <a:picLocks noChangeAspect="1"/>
          </p:cNvPicPr>
          <p:nvPr/>
        </p:nvPicPr>
        <p:blipFill rotWithShape="1">
          <a:blip r:embed="rId3"/>
          <a:srcRect t="19848" r="-3" b="16595"/>
          <a:stretch/>
        </p:blipFill>
        <p:spPr>
          <a:xfrm>
            <a:off x="8776090" y="476166"/>
            <a:ext cx="2931277" cy="1862970"/>
          </a:xfrm>
          <a:prstGeom prst="rect">
            <a:avLst/>
          </a:prstGeom>
        </p:spPr>
      </p:pic>
      <p:pic>
        <p:nvPicPr>
          <p:cNvPr id="4" name="Tijdelijke aanduiding voor inhoud 3">
            <a:extLst>
              <a:ext uri="{FF2B5EF4-FFF2-40B4-BE49-F238E27FC236}">
                <a16:creationId xmlns:a16="http://schemas.microsoft.com/office/drawing/2014/main" id="{70589384-CB8A-4716-AE33-BB13D5CCE2A7}"/>
              </a:ext>
            </a:extLst>
          </p:cNvPr>
          <p:cNvPicPr>
            <a:picLocks noChangeAspect="1"/>
          </p:cNvPicPr>
          <p:nvPr/>
        </p:nvPicPr>
        <p:blipFill rotWithShape="1">
          <a:blip r:embed="rId4"/>
          <a:srcRect r="3" b="2770"/>
          <a:stretch/>
        </p:blipFill>
        <p:spPr>
          <a:xfrm>
            <a:off x="6398651" y="3497932"/>
            <a:ext cx="2223437" cy="2902868"/>
          </a:xfrm>
          <a:prstGeom prst="rect">
            <a:avLst/>
          </a:prstGeom>
        </p:spPr>
      </p:pic>
      <p:pic>
        <p:nvPicPr>
          <p:cNvPr id="7" name="Afbeelding 6" descr="Afbeelding met persoon, man, foto&#10;&#10;Automatisch gegenereerde beschrijving">
            <a:extLst>
              <a:ext uri="{FF2B5EF4-FFF2-40B4-BE49-F238E27FC236}">
                <a16:creationId xmlns:a16="http://schemas.microsoft.com/office/drawing/2014/main" id="{CB79D989-94AA-4245-BFC5-C0C72B117D10}"/>
              </a:ext>
            </a:extLst>
          </p:cNvPr>
          <p:cNvPicPr>
            <a:picLocks noChangeAspect="1"/>
          </p:cNvPicPr>
          <p:nvPr/>
        </p:nvPicPr>
        <p:blipFill rotWithShape="1">
          <a:blip r:embed="rId5"/>
          <a:srcRect l="1354" r="3" b="3"/>
          <a:stretch/>
        </p:blipFill>
        <p:spPr>
          <a:xfrm>
            <a:off x="8776091" y="2503727"/>
            <a:ext cx="2931277" cy="3897073"/>
          </a:xfrm>
          <a:prstGeom prst="rect">
            <a:avLst/>
          </a:prstGeom>
        </p:spPr>
      </p:pic>
    </p:spTree>
    <p:extLst>
      <p:ext uri="{BB962C8B-B14F-4D97-AF65-F5344CB8AC3E}">
        <p14:creationId xmlns:p14="http://schemas.microsoft.com/office/powerpoint/2010/main" val="387614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Behaviorisme</a:t>
            </a:r>
          </a:p>
        </p:txBody>
      </p:sp>
      <p:sp>
        <p:nvSpPr>
          <p:cNvPr id="3" name="Tijdelijke aanduiding voor inhoud 2"/>
          <p:cNvSpPr>
            <a:spLocks noGrp="1"/>
          </p:cNvSpPr>
          <p:nvPr>
            <p:ph idx="1"/>
          </p:nvPr>
        </p:nvSpPr>
        <p:spPr/>
        <p:txBody>
          <a:bodyPr/>
          <a:lstStyle/>
          <a:p>
            <a:r>
              <a:rPr lang="nl-NL" dirty="0"/>
              <a:t>Het behaviorisme is een stroming binnen de psychologie, die zich richt op direct </a:t>
            </a:r>
            <a:r>
              <a:rPr lang="nl-NL" dirty="0" err="1"/>
              <a:t>observeerbaar</a:t>
            </a:r>
            <a:r>
              <a:rPr lang="nl-NL" dirty="0"/>
              <a:t> gedrag.</a:t>
            </a:r>
          </a:p>
          <a:p>
            <a:r>
              <a:rPr lang="nl-NL" dirty="0"/>
              <a:t>Oftewel:</a:t>
            </a:r>
          </a:p>
          <a:p>
            <a:r>
              <a:rPr lang="nl-NL" dirty="0"/>
              <a:t>Wat zie ik? Wat zegt dat?</a:t>
            </a:r>
          </a:p>
          <a:p>
            <a:r>
              <a:rPr lang="nl-NL" dirty="0"/>
              <a:t>Het gedrag wordt verklaart door het gedrag. Gevoelens en gedachten zijn niet bruikbaar om het gedrag te onderzoeken. </a:t>
            </a:r>
          </a:p>
          <a:p>
            <a:r>
              <a:rPr lang="nl-NL" dirty="0"/>
              <a:t>Behavioristen stellen dat alle gedragingen (normaal en afwijkend, gewenst en ongewenst) aangeleerd zijn.</a:t>
            </a:r>
          </a:p>
          <a:p>
            <a:endParaRPr lang="nl-NL" dirty="0"/>
          </a:p>
        </p:txBody>
      </p:sp>
    </p:spTree>
    <p:extLst>
      <p:ext uri="{BB962C8B-B14F-4D97-AF65-F5344CB8AC3E}">
        <p14:creationId xmlns:p14="http://schemas.microsoft.com/office/powerpoint/2010/main" val="2135809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28B626-C5FD-45A5-AFF3-42B9724FD0F2}"/>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E10BD9B3-0EA6-42C0-8FCE-6BE31EB70FD2}"/>
              </a:ext>
            </a:extLst>
          </p:cNvPr>
          <p:cNvSpPr>
            <a:spLocks noGrp="1"/>
          </p:cNvSpPr>
          <p:nvPr>
            <p:ph idx="1"/>
          </p:nvPr>
        </p:nvSpPr>
        <p:spPr/>
        <p:txBody>
          <a:bodyPr>
            <a:normAutofit lnSpcReduction="10000"/>
          </a:bodyPr>
          <a:lstStyle/>
          <a:p>
            <a:r>
              <a:rPr lang="nl-NL" dirty="0"/>
              <a:t>Maak 5 groepjes</a:t>
            </a:r>
          </a:p>
          <a:p>
            <a:r>
              <a:rPr lang="nl-NL" dirty="0"/>
              <a:t>Ieder groepje gaat onderzoek doen</a:t>
            </a:r>
          </a:p>
          <a:p>
            <a:r>
              <a:rPr lang="nl-NL" dirty="0"/>
              <a:t>Je onderzoekt:</a:t>
            </a:r>
          </a:p>
          <a:p>
            <a:r>
              <a:rPr lang="nl-NL" dirty="0"/>
              <a:t>- De persoon zelf</a:t>
            </a:r>
          </a:p>
          <a:p>
            <a:r>
              <a:rPr lang="nl-NL" dirty="0"/>
              <a:t>- Wat hij heeft onderzocht</a:t>
            </a:r>
          </a:p>
          <a:p>
            <a:r>
              <a:rPr lang="nl-NL" dirty="0"/>
              <a:t>- Wat hij heeft ontworpen</a:t>
            </a:r>
          </a:p>
          <a:p>
            <a:r>
              <a:rPr lang="nl-NL" dirty="0"/>
              <a:t>- Welk experiment hij heeft uitgevoerd</a:t>
            </a:r>
          </a:p>
          <a:p>
            <a:r>
              <a:rPr lang="nl-NL" dirty="0"/>
              <a:t>Hier maak je een korte presentatie van inclusief een simpele uitleg en je voegt een filmpje toe, welke je uitleg ondersteunt. Deze mail je naar je docent.</a:t>
            </a:r>
          </a:p>
          <a:p>
            <a:endParaRPr lang="nl-NL" dirty="0"/>
          </a:p>
        </p:txBody>
      </p:sp>
    </p:spTree>
    <p:extLst>
      <p:ext uri="{BB962C8B-B14F-4D97-AF65-F5344CB8AC3E}">
        <p14:creationId xmlns:p14="http://schemas.microsoft.com/office/powerpoint/2010/main" val="299395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Ivan </a:t>
            </a:r>
            <a:r>
              <a:rPr lang="nl-NL" dirty="0" err="1"/>
              <a:t>pavlov</a:t>
            </a:r>
            <a:r>
              <a:rPr lang="nl-NL" dirty="0"/>
              <a:t> (1849 – 1936)</a:t>
            </a:r>
          </a:p>
        </p:txBody>
      </p:sp>
      <p:sp>
        <p:nvSpPr>
          <p:cNvPr id="3" name="Tijdelijke aanduiding voor inhoud 2"/>
          <p:cNvSpPr>
            <a:spLocks noGrp="1"/>
          </p:cNvSpPr>
          <p:nvPr>
            <p:ph idx="1"/>
          </p:nvPr>
        </p:nvSpPr>
        <p:spPr/>
        <p:txBody>
          <a:bodyPr>
            <a:normAutofit fontScale="77500" lnSpcReduction="20000"/>
          </a:bodyPr>
          <a:lstStyle/>
          <a:p>
            <a:r>
              <a:rPr lang="nl-NL" dirty="0"/>
              <a:t>Een van de bekendste behavioristen is Ivan Pavlov. </a:t>
            </a:r>
          </a:p>
          <a:p>
            <a:r>
              <a:rPr lang="nl-NL" dirty="0"/>
              <a:t>Onderzoek naar gedrag, aangetoond dat gedrag is aangeleerd.</a:t>
            </a:r>
          </a:p>
          <a:p>
            <a:r>
              <a:rPr lang="nl-NL" dirty="0"/>
              <a:t>Experiment? </a:t>
            </a:r>
            <a:r>
              <a:rPr lang="nl-NL" dirty="0">
                <a:sym typeface="Wingdings" panose="05000000000000000000" pitchFamily="2" charset="2"/>
              </a:rPr>
              <a:t> </a:t>
            </a:r>
            <a:r>
              <a:rPr lang="nl-NL" dirty="0">
                <a:sym typeface="Wingdings" panose="05000000000000000000" pitchFamily="2" charset="2"/>
                <a:hlinkClick r:id="rId2"/>
              </a:rPr>
              <a:t>https://www.youtube.com/watch?v=cBdEEzZvOYk</a:t>
            </a:r>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Pavlov is dus de bedenker van de klassieke conditionering op basis van lichamelijke reacties en stelt dat dit ook voor mensen geld:</a:t>
            </a:r>
          </a:p>
          <a:p>
            <a:r>
              <a:rPr lang="nl-NL" dirty="0">
                <a:sym typeface="Wingdings" panose="05000000000000000000" pitchFamily="2" charset="2"/>
              </a:rPr>
              <a:t>Je koppelt een eerdere gebeurtenis aan de huidige gebeurtenis.</a:t>
            </a:r>
          </a:p>
          <a:p>
            <a:endParaRPr lang="nl-NL" dirty="0">
              <a:sym typeface="Wingdings" panose="05000000000000000000" pitchFamily="2" charset="2"/>
            </a:endParaRPr>
          </a:p>
          <a:p>
            <a:r>
              <a:rPr lang="nl-NL" dirty="0" err="1">
                <a:sym typeface="Wingdings" panose="05000000000000000000" pitchFamily="2" charset="2"/>
              </a:rPr>
              <a:t>Bijv</a:t>
            </a:r>
            <a:r>
              <a:rPr lang="nl-NL" dirty="0">
                <a:sym typeface="Wingdings" panose="05000000000000000000" pitchFamily="2" charset="2"/>
              </a:rPr>
              <a:t>:</a:t>
            </a:r>
          </a:p>
          <a:p>
            <a:r>
              <a:rPr lang="nl-NL" dirty="0">
                <a:sym typeface="Wingdings" panose="05000000000000000000" pitchFamily="2" charset="2"/>
              </a:rPr>
              <a:t>Het zweet dat je uitbreekt als je naar de tandarts moet (omdat deze je ooit een keer veel pijn gedaan heeft)</a:t>
            </a:r>
          </a:p>
          <a:p>
            <a:r>
              <a:rPr lang="nl-NL" dirty="0">
                <a:sym typeface="Wingdings" panose="05000000000000000000" pitchFamily="2" charset="2"/>
              </a:rPr>
              <a:t>Het hongergevoel wat opeens opkomt als je voor de bakker langsloopt en de geur van vers brood ruikt (bakker = brood, brood = eten, eten = honger)</a:t>
            </a:r>
            <a:endParaRPr lang="nl-NL" dirty="0"/>
          </a:p>
        </p:txBody>
      </p:sp>
    </p:spTree>
    <p:extLst>
      <p:ext uri="{BB962C8B-B14F-4D97-AF65-F5344CB8AC3E}">
        <p14:creationId xmlns:p14="http://schemas.microsoft.com/office/powerpoint/2010/main" val="2802300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John Watson (1878 – 1958)</a:t>
            </a:r>
          </a:p>
        </p:txBody>
      </p:sp>
      <p:sp>
        <p:nvSpPr>
          <p:cNvPr id="3" name="Tijdelijke aanduiding voor inhoud 2"/>
          <p:cNvSpPr>
            <a:spLocks noGrp="1"/>
          </p:cNvSpPr>
          <p:nvPr>
            <p:ph idx="1"/>
          </p:nvPr>
        </p:nvSpPr>
        <p:spPr/>
        <p:txBody>
          <a:bodyPr/>
          <a:lstStyle/>
          <a:p>
            <a:r>
              <a:rPr lang="nl-NL" dirty="0"/>
              <a:t>John Watson stelde, naar aanleiding van de theorie van Pavlov, dat dit ook geld voor emotionele reacties.</a:t>
            </a:r>
          </a:p>
          <a:p>
            <a:r>
              <a:rPr lang="nl-NL" dirty="0"/>
              <a:t>Experiment? </a:t>
            </a:r>
            <a:r>
              <a:rPr lang="nl-NL" dirty="0">
                <a:sym typeface="Wingdings" panose="05000000000000000000" pitchFamily="2" charset="2"/>
              </a:rPr>
              <a:t> </a:t>
            </a:r>
            <a:r>
              <a:rPr lang="nl-NL" dirty="0">
                <a:sym typeface="Wingdings" panose="05000000000000000000" pitchFamily="2" charset="2"/>
                <a:hlinkClick r:id="rId2"/>
              </a:rPr>
              <a:t>https://www.youtube.com/watch?v=FMnhyGozLyE</a:t>
            </a:r>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Je koppelt gevoelens aan een eerdere gebeurtenis.</a:t>
            </a:r>
          </a:p>
          <a:p>
            <a:r>
              <a:rPr lang="nl-NL" dirty="0" err="1">
                <a:sym typeface="Wingdings" panose="05000000000000000000" pitchFamily="2" charset="2"/>
              </a:rPr>
              <a:t>Bijv</a:t>
            </a:r>
            <a:r>
              <a:rPr lang="nl-NL" dirty="0">
                <a:sym typeface="Wingdings" panose="05000000000000000000" pitchFamily="2" charset="2"/>
              </a:rPr>
              <a:t>:</a:t>
            </a:r>
          </a:p>
          <a:p>
            <a:r>
              <a:rPr lang="nl-NL" dirty="0">
                <a:sym typeface="Wingdings" panose="05000000000000000000" pitchFamily="2" charset="2"/>
              </a:rPr>
              <a:t>Een keer een enge film gezien over clowns en wanneer je nu een clown tegenkomt, een verhoogde hartslag hebben en je bang voelen.</a:t>
            </a:r>
          </a:p>
          <a:p>
            <a:endParaRPr lang="nl-NL" dirty="0"/>
          </a:p>
        </p:txBody>
      </p:sp>
    </p:spTree>
    <p:extLst>
      <p:ext uri="{BB962C8B-B14F-4D97-AF65-F5344CB8AC3E}">
        <p14:creationId xmlns:p14="http://schemas.microsoft.com/office/powerpoint/2010/main" val="1408352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Edward </a:t>
            </a:r>
            <a:r>
              <a:rPr lang="nl-NL" dirty="0" err="1"/>
              <a:t>Thorndike</a:t>
            </a:r>
            <a:r>
              <a:rPr lang="nl-NL" dirty="0"/>
              <a:t> (1874 – 1949)</a:t>
            </a:r>
          </a:p>
        </p:txBody>
      </p:sp>
      <p:sp>
        <p:nvSpPr>
          <p:cNvPr id="3" name="Tijdelijke aanduiding voor inhoud 2"/>
          <p:cNvSpPr>
            <a:spLocks noGrp="1"/>
          </p:cNvSpPr>
          <p:nvPr>
            <p:ph idx="1"/>
          </p:nvPr>
        </p:nvSpPr>
        <p:spPr/>
        <p:txBody>
          <a:bodyPr>
            <a:normAutofit fontScale="92500" lnSpcReduction="10000"/>
          </a:bodyPr>
          <a:lstStyle/>
          <a:p>
            <a:r>
              <a:rPr lang="nl-NL" dirty="0"/>
              <a:t>Edward </a:t>
            </a:r>
            <a:r>
              <a:rPr lang="nl-NL" dirty="0" err="1"/>
              <a:t>Thorndike</a:t>
            </a:r>
            <a:r>
              <a:rPr lang="nl-NL" dirty="0"/>
              <a:t> onderzocht de manier waarop gedragingen veranderen door de gevolgen die plaatsvinden. </a:t>
            </a:r>
          </a:p>
          <a:p>
            <a:endParaRPr lang="nl-NL" dirty="0"/>
          </a:p>
          <a:p>
            <a:r>
              <a:rPr lang="nl-NL" dirty="0"/>
              <a:t>Zijn stelling: als reacties op gedrag prettig zijn, zal het gedrag herhaald worden. Maar zijn reacties niet prettig, dan dooft het gedrag uit. Oftewel: de wet van het effect.</a:t>
            </a:r>
          </a:p>
          <a:p>
            <a:r>
              <a:rPr lang="nl-NL" dirty="0"/>
              <a:t>We noemen dit </a:t>
            </a:r>
            <a:r>
              <a:rPr lang="nl-NL" b="1" u="sng" dirty="0" err="1"/>
              <a:t>operante</a:t>
            </a:r>
            <a:r>
              <a:rPr lang="nl-NL" b="1" u="sng" dirty="0"/>
              <a:t> conditionering</a:t>
            </a:r>
          </a:p>
          <a:p>
            <a:endParaRPr lang="nl-NL" dirty="0"/>
          </a:p>
          <a:p>
            <a:r>
              <a:rPr lang="nl-NL" dirty="0" err="1"/>
              <a:t>Bijv</a:t>
            </a:r>
            <a:r>
              <a:rPr lang="nl-NL" dirty="0"/>
              <a:t>:</a:t>
            </a:r>
          </a:p>
          <a:p>
            <a:r>
              <a:rPr lang="nl-NL" dirty="0"/>
              <a:t>Je loop stage in een verpleeghuis en iedere keer dat je op tijd komt, zegt je begeleider: “wat fijn dat je er nu al bent!”. De frequentie van je gedrag (op tijd komen) zal aanhouden of toenemen.</a:t>
            </a:r>
          </a:p>
        </p:txBody>
      </p:sp>
    </p:spTree>
    <p:extLst>
      <p:ext uri="{BB962C8B-B14F-4D97-AF65-F5344CB8AC3E}">
        <p14:creationId xmlns:p14="http://schemas.microsoft.com/office/powerpoint/2010/main" val="4000933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Burrhus</a:t>
            </a:r>
            <a:r>
              <a:rPr lang="nl-NL" dirty="0"/>
              <a:t> Skinner (1904 – 1990)</a:t>
            </a:r>
          </a:p>
        </p:txBody>
      </p:sp>
      <p:sp>
        <p:nvSpPr>
          <p:cNvPr id="3" name="Tijdelijke aanduiding voor inhoud 2"/>
          <p:cNvSpPr>
            <a:spLocks noGrp="1"/>
          </p:cNvSpPr>
          <p:nvPr>
            <p:ph idx="1"/>
          </p:nvPr>
        </p:nvSpPr>
        <p:spPr/>
        <p:txBody>
          <a:bodyPr>
            <a:normAutofit fontScale="92500"/>
          </a:bodyPr>
          <a:lstStyle/>
          <a:p>
            <a:r>
              <a:rPr lang="nl-NL" dirty="0" err="1"/>
              <a:t>Burrhus</a:t>
            </a:r>
            <a:r>
              <a:rPr lang="nl-NL" dirty="0"/>
              <a:t> Skinner deed eveneens onderzoek naar </a:t>
            </a:r>
            <a:r>
              <a:rPr lang="nl-NL" dirty="0" err="1"/>
              <a:t>operante</a:t>
            </a:r>
            <a:r>
              <a:rPr lang="nl-NL" dirty="0"/>
              <a:t> conditionering.</a:t>
            </a:r>
          </a:p>
          <a:p>
            <a:endParaRPr lang="nl-NL" dirty="0"/>
          </a:p>
          <a:p>
            <a:r>
              <a:rPr lang="nl-NL" dirty="0"/>
              <a:t>Hij deed een experiment: </a:t>
            </a:r>
            <a:r>
              <a:rPr lang="nl-NL" dirty="0">
                <a:hlinkClick r:id="rId2"/>
              </a:rPr>
              <a:t>https://www.youtube.com/watch?v=CC7q6wE89yE</a:t>
            </a:r>
            <a:endParaRPr lang="nl-NL" dirty="0"/>
          </a:p>
          <a:p>
            <a:r>
              <a:rPr lang="nl-NL" dirty="0"/>
              <a:t>Hierin zien we dat beloningen volgen naar aanleiding van gedrag. Datzelfde geld voor straf. Wanneer een gedraging leidt tot straf, zal het gedrag niet snel weer vertoond worden.</a:t>
            </a:r>
          </a:p>
          <a:p>
            <a:endParaRPr lang="nl-NL" dirty="0"/>
          </a:p>
          <a:p>
            <a:r>
              <a:rPr lang="nl-NL" dirty="0"/>
              <a:t>Soms wordt ook juist negatief gedrag ingezet om een beloning te krijgen:</a:t>
            </a:r>
          </a:p>
          <a:p>
            <a:r>
              <a:rPr lang="nl-NL" dirty="0" err="1"/>
              <a:t>Bijv</a:t>
            </a:r>
            <a:r>
              <a:rPr lang="nl-NL" dirty="0"/>
              <a:t>: een kind vraagt om een snoepje in de supermarkt. De moeder wijst het kind af en zegt dat hij het niet krijgt. Het kind zet het op een krijsen en de moeder besluit toe te geven. Als dat vaker gebeurt, leert het kind dat het krijgt wat het wil door te gaan krijsen.</a:t>
            </a:r>
          </a:p>
        </p:txBody>
      </p:sp>
    </p:spTree>
    <p:extLst>
      <p:ext uri="{BB962C8B-B14F-4D97-AF65-F5344CB8AC3E}">
        <p14:creationId xmlns:p14="http://schemas.microsoft.com/office/powerpoint/2010/main" val="10151054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otalTime>7</TotalTime>
  <Words>764</Words>
  <Application>Microsoft Office PowerPoint</Application>
  <PresentationFormat>Breedbeeld</PresentationFormat>
  <Paragraphs>83</Paragraphs>
  <Slides>11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Tw Cen MT</vt:lpstr>
      <vt:lpstr>Tw Cen MT Condensed</vt:lpstr>
      <vt:lpstr>Wingdings</vt:lpstr>
      <vt:lpstr>Wingdings 3</vt:lpstr>
      <vt:lpstr>Integraal</vt:lpstr>
      <vt:lpstr>Stromingen in de Psychologie</vt:lpstr>
      <vt:lpstr>Programma</vt:lpstr>
      <vt:lpstr>Vorige week…</vt:lpstr>
      <vt:lpstr>Behaviorisme</vt:lpstr>
      <vt:lpstr>Opdracht</vt:lpstr>
      <vt:lpstr>Ivan pavlov (1849 – 1936)</vt:lpstr>
      <vt:lpstr>John Watson (1878 – 1958)</vt:lpstr>
      <vt:lpstr>Edward Thorndike (1874 – 1949)</vt:lpstr>
      <vt:lpstr>Burrhus Skinner (1904 – 1990)</vt:lpstr>
      <vt:lpstr>Albert Bandura (1925)</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Stromingen in de Psychologie</dc:title>
  <dc:creator>Marije Solle</dc:creator>
  <cp:lastModifiedBy>Marije Solle</cp:lastModifiedBy>
  <cp:revision>1</cp:revision>
  <dcterms:created xsi:type="dcterms:W3CDTF">2019-11-11T15:01:59Z</dcterms:created>
  <dcterms:modified xsi:type="dcterms:W3CDTF">2019-11-11T15:13:19Z</dcterms:modified>
</cp:coreProperties>
</file>